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7"/>
  </p:notesMasterIdLst>
  <p:sldIdLst>
    <p:sldId id="264" r:id="rId2"/>
    <p:sldId id="306" r:id="rId3"/>
    <p:sldId id="322" r:id="rId4"/>
    <p:sldId id="312" r:id="rId5"/>
    <p:sldId id="313" r:id="rId6"/>
    <p:sldId id="314" r:id="rId7"/>
    <p:sldId id="323" r:id="rId8"/>
    <p:sldId id="324" r:id="rId9"/>
    <p:sldId id="301" r:id="rId10"/>
    <p:sldId id="325" r:id="rId11"/>
    <p:sldId id="326" r:id="rId12"/>
    <p:sldId id="302" r:id="rId13"/>
    <p:sldId id="303" r:id="rId14"/>
    <p:sldId id="321" r:id="rId15"/>
    <p:sldId id="318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944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Teaching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Staff mobility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Training</c:v>
                </c:pt>
              </c:strCache>
            </c:strRef>
          </c:tx>
          <c:invertIfNegative val="0"/>
          <c:cat>
            <c:strRef>
              <c:f>Sheet1!$A$2</c:f>
              <c:strCache>
                <c:ptCount val="1"/>
                <c:pt idx="0">
                  <c:v>Staff mobility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2102367704"/>
        <c:axId val="-2101495640"/>
      </c:barChart>
      <c:catAx>
        <c:axId val="-2102367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01495640"/>
        <c:crosses val="autoZero"/>
        <c:auto val="1"/>
        <c:lblAlgn val="ctr"/>
        <c:lblOffset val="100"/>
        <c:noMultiLvlLbl val="0"/>
      </c:catAx>
      <c:valAx>
        <c:axId val="-2101495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-21023677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6" name="Rectangle 5"/>
          <p:cNvSpPr/>
          <p:nvPr/>
        </p:nvSpPr>
        <p:spPr>
          <a:xfrm>
            <a:off x="3195299" y="2784887"/>
            <a:ext cx="57989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ERASMUS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16 March 2018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smtClean="0">
                <a:solidFill>
                  <a:schemeClr val="lt1"/>
                </a:solidFill>
                <a:latin typeface="+mn-lt"/>
              </a:rPr>
              <a:t>New Applications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90373"/>
              </p:ext>
            </p:extLst>
          </p:nvPr>
        </p:nvGraphicFramePr>
        <p:xfrm>
          <a:off x="652377" y="1578336"/>
          <a:ext cx="10457937" cy="52644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991"/>
                <a:gridCol w="1493991"/>
                <a:gridCol w="1493991"/>
                <a:gridCol w="1092817"/>
                <a:gridCol w="1895165"/>
                <a:gridCol w="1493991"/>
                <a:gridCol w="1493991"/>
              </a:tblGrid>
              <a:tr h="905787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Department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Experience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Country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Institution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Dates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Mobility Type</a:t>
                      </a:r>
                      <a:endParaRPr lang="en-US" sz="1600" b="1" dirty="0"/>
                    </a:p>
                  </a:txBody>
                  <a:tcPr/>
                </a:tc>
              </a:tr>
              <a:tr h="79011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Assistant Prof. </a:t>
                      </a:r>
                      <a:r>
                        <a:rPr lang="en-US" sz="1600" b="1" dirty="0" err="1" smtClean="0"/>
                        <a:t>Füsun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Akdağ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Humaties</a:t>
                      </a:r>
                      <a:r>
                        <a:rPr lang="en-US" sz="1600" b="1" dirty="0" smtClean="0"/>
                        <a:t> and Social Sciences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Germany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PFH Private </a:t>
                      </a:r>
                      <a:r>
                        <a:rPr lang="en-US" sz="1600" b="1" dirty="0" err="1" smtClean="0"/>
                        <a:t>Hochshule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smtClean="0"/>
                        <a:t>Gottingen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October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Teaching</a:t>
                      </a:r>
                      <a:endParaRPr lang="en-US" sz="1600" b="1" dirty="0"/>
                    </a:p>
                  </a:txBody>
                  <a:tcPr/>
                </a:tc>
              </a:tr>
              <a:tr h="790111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Assistant Prof. </a:t>
                      </a:r>
                      <a:r>
                        <a:rPr lang="en-US" sz="1600" b="1" dirty="0" err="1" smtClean="0"/>
                        <a:t>Gülay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Yalçın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Computer Engineering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Spain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Barcelona Supercomputing Center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June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Training</a:t>
                      </a:r>
                      <a:endParaRPr lang="en-US" sz="1600" b="1" dirty="0"/>
                    </a:p>
                  </a:txBody>
                  <a:tcPr/>
                </a:tc>
              </a:tr>
              <a:tr h="64825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Prof. Dr. </a:t>
                      </a:r>
                      <a:r>
                        <a:rPr lang="en-US" sz="1600" b="1" dirty="0" err="1" smtClean="0"/>
                        <a:t>Bülent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Yılmaz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EEE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Austria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Geger</a:t>
                      </a:r>
                      <a:r>
                        <a:rPr lang="en-US" sz="1600" b="1" dirty="0" smtClean="0"/>
                        <a:t> Technologies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April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Training</a:t>
                      </a:r>
                      <a:endParaRPr lang="en-US" sz="1600" b="1" dirty="0"/>
                    </a:p>
                  </a:txBody>
                  <a:tcPr/>
                </a:tc>
              </a:tr>
              <a:tr h="790111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Yakup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Sönmez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International </a:t>
                      </a:r>
                      <a:r>
                        <a:rPr lang="en-US" sz="1600" b="1" dirty="0" err="1" smtClean="0"/>
                        <a:t>Ofifce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Hungary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Budapest </a:t>
                      </a:r>
                      <a:r>
                        <a:rPr lang="en-US" sz="1600" b="1" dirty="0" err="1" smtClean="0"/>
                        <a:t>Metrpolitan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Universty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March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102421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Ali </a:t>
                      </a:r>
                      <a:r>
                        <a:rPr lang="en-US" sz="1600" b="1" dirty="0" err="1" smtClean="0"/>
                        <a:t>Özdemir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Health,</a:t>
                      </a:r>
                      <a:r>
                        <a:rPr lang="en-US" sz="1600" b="1" baseline="0" dirty="0" smtClean="0"/>
                        <a:t> Culture and Sport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hungary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Budapest </a:t>
                      </a:r>
                      <a:r>
                        <a:rPr lang="en-US" sz="1600" b="1" dirty="0" err="1" smtClean="0"/>
                        <a:t>Metrpolitan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Universty</a:t>
                      </a:r>
                      <a:endParaRPr lang="en-US" sz="1600" b="1" dirty="0" smtClean="0"/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March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smtClean="0">
                <a:solidFill>
                  <a:schemeClr val="lt1"/>
                </a:solidFill>
                <a:latin typeface="+mn-lt"/>
              </a:rPr>
              <a:t>New Applications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  <p:pic>
        <p:nvPicPr>
          <p:cNvPr id="4" name="Picture 3" descr="Ekran Resmi 2018-03-16 12.00.2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580"/>
            <a:ext cx="12192000" cy="56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33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n-lt"/>
              </a:rPr>
              <a:t> 2017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</a:t>
            </a:r>
            <a:r>
              <a:rPr lang="en-US" sz="2800" b="1" dirty="0" smtClean="0">
                <a:solidFill>
                  <a:srgbClr val="800000"/>
                </a:solidFill>
              </a:rPr>
              <a:t>staff </a:t>
            </a:r>
            <a:r>
              <a:rPr lang="en-US" sz="2800" b="1" dirty="0">
                <a:solidFill>
                  <a:srgbClr val="800000"/>
                </a:solidFill>
              </a:rPr>
              <a:t>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  <a:endParaRPr lang="en-US" sz="1800" b="1" dirty="0" smtClean="0"/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</a:t>
            </a:r>
            <a:r>
              <a:rPr lang="en-US" sz="18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5162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n-lt"/>
              </a:rPr>
              <a:t> 2017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</a:t>
            </a:r>
            <a:r>
              <a:rPr lang="en-US" sz="2800" b="1" dirty="0" smtClean="0">
                <a:solidFill>
                  <a:srgbClr val="800000"/>
                </a:solidFill>
              </a:rPr>
              <a:t>staff </a:t>
            </a:r>
            <a:r>
              <a:rPr lang="en-US" sz="2800" b="1" dirty="0">
                <a:solidFill>
                  <a:srgbClr val="800000"/>
                </a:solidFill>
              </a:rPr>
              <a:t>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  <a:endParaRPr lang="en-US" sz="1800" b="1" dirty="0" smtClean="0"/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</a:t>
            </a:r>
            <a:r>
              <a:rPr lang="en-US" sz="1600" b="1" dirty="0" smtClean="0">
                <a:latin typeface="+mj-lt"/>
                <a:cs typeface="Avenir Black Oblique"/>
              </a:rPr>
              <a:t> </a:t>
            </a:r>
            <a:endParaRPr lang="tr-TR" sz="1600" b="1" dirty="0" smtClean="0">
              <a:latin typeface="+mj-lt"/>
              <a:cs typeface="Avenir Black Oblique"/>
            </a:endParaRPr>
          </a:p>
          <a:p>
            <a:r>
              <a:rPr lang="en-US" sz="1600" b="1" dirty="0" smtClean="0">
                <a:latin typeface="+mj-lt"/>
                <a:cs typeface="Avenir Black Oblique"/>
              </a:rPr>
              <a:t>Language </a:t>
            </a:r>
            <a:r>
              <a:rPr lang="en-US" sz="1600" b="1" dirty="0">
                <a:latin typeface="+mj-lt"/>
                <a:cs typeface="Avenir Black Oblique"/>
              </a:rPr>
              <a:t>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</a:t>
            </a:r>
            <a:r>
              <a:rPr lang="en-US" sz="1600" b="1" dirty="0" smtClean="0">
                <a:latin typeface="+mj-lt"/>
                <a:cs typeface="Avenir Black Oblique"/>
              </a:rPr>
              <a:t>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  <a:endParaRPr lang="en-US" sz="1600" b="1" dirty="0" smtClean="0">
              <a:latin typeface="+mj-lt"/>
              <a:cs typeface="Avenir Black Oblique"/>
            </a:endParaRPr>
          </a:p>
          <a:p>
            <a:r>
              <a:rPr lang="en-US" sz="1600" b="1" dirty="0" smtClean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</a:t>
            </a:r>
            <a:r>
              <a:rPr lang="en-US" sz="16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</a:t>
            </a:r>
            <a:r>
              <a:rPr lang="en-US" sz="16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</a:t>
            </a:r>
            <a:r>
              <a:rPr lang="en-US" sz="16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</a:t>
            </a:r>
            <a:r>
              <a:rPr lang="en-US" sz="1600" b="1" dirty="0" smtClean="0">
                <a:latin typeface="+mj-lt"/>
                <a:cs typeface="Avenir Black Oblique"/>
              </a:rPr>
              <a:t>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36851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smtClean="0">
                <a:solidFill>
                  <a:schemeClr val="lt1"/>
                </a:solidFill>
                <a:latin typeface="+mn-lt"/>
              </a:rPr>
              <a:t>What’s Next?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r>
              <a:rPr lang="en-US" sz="1800" b="1" dirty="0" smtClean="0"/>
              <a:t>Next Call</a:t>
            </a:r>
          </a:p>
          <a:p>
            <a:endParaRPr lang="en-US" sz="1800" b="1" dirty="0"/>
          </a:p>
          <a:p>
            <a:r>
              <a:rPr lang="en-US" sz="1800" b="1" dirty="0" smtClean="0"/>
              <a:t>Next Committee Meeting</a:t>
            </a:r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42601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1258742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 smtClean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 smtClean="0"/>
              <a:t> Thank you for your participation!</a:t>
            </a:r>
            <a:endParaRPr lang="en-US" sz="4800" b="1" dirty="0"/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5154439" y="4323121"/>
            <a:ext cx="1926166" cy="216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smtClean="0">
                <a:solidFill>
                  <a:schemeClr val="lt1"/>
                </a:solidFill>
                <a:latin typeface="+mn-lt"/>
              </a:rPr>
              <a:t>Agenda Items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30"/>
            <a:ext cx="104579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b="1" dirty="0" smtClean="0"/>
              <a:t>Discussion </a:t>
            </a:r>
            <a:r>
              <a:rPr lang="en-US" sz="1800" b="1" dirty="0"/>
              <a:t>on </a:t>
            </a:r>
            <a:r>
              <a:rPr lang="en-US" sz="1800" b="1" dirty="0" smtClean="0"/>
              <a:t>the extra quotas of student mobility</a:t>
            </a:r>
            <a:endParaRPr lang="en-US" sz="1800" dirty="0"/>
          </a:p>
          <a:p>
            <a:pPr marL="285750" indent="-285750">
              <a:buFont typeface="Arial"/>
              <a:buChar char="•"/>
            </a:pPr>
            <a:endParaRPr lang="en-US" sz="1800" b="1" dirty="0" smtClean="0"/>
          </a:p>
          <a:p>
            <a:pPr marL="285750" indent="-285750">
              <a:buFont typeface="Arial"/>
              <a:buChar char="•"/>
            </a:pPr>
            <a:r>
              <a:rPr lang="en-US" sz="1800" b="1" dirty="0" smtClean="0"/>
              <a:t>Discussion </a:t>
            </a:r>
            <a:r>
              <a:rPr lang="en-US" sz="1800" b="1" dirty="0"/>
              <a:t>on the selection of staff for the new term </a:t>
            </a:r>
            <a:r>
              <a:rPr lang="en-US" sz="1800" b="1" dirty="0" smtClean="0"/>
              <a:t>project</a:t>
            </a:r>
          </a:p>
          <a:p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b="1" dirty="0"/>
              <a:t>Discussion on the next plans and meetings</a:t>
            </a:r>
            <a:endParaRPr lang="en-US" sz="1800" dirty="0"/>
          </a:p>
          <a:p>
            <a:pPr marL="285750" indent="-285750">
              <a:buFont typeface="Arial"/>
              <a:buChar char="•"/>
            </a:pPr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smtClean="0">
                <a:solidFill>
                  <a:schemeClr val="lt1"/>
                </a:solidFill>
                <a:latin typeface="+mn-lt"/>
              </a:rPr>
              <a:t>Student Mobility Extra Quotas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30"/>
            <a:ext cx="10457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800000"/>
                </a:solidFill>
              </a:rPr>
              <a:t>6 extra quotas</a:t>
            </a:r>
            <a:endParaRPr lang="en-US" sz="1800" b="1" dirty="0">
              <a:solidFill>
                <a:srgbClr val="8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690907"/>
              </p:ext>
            </p:extLst>
          </p:nvPr>
        </p:nvGraphicFramePr>
        <p:xfrm>
          <a:off x="873474" y="2267188"/>
          <a:ext cx="10236840" cy="42214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6140"/>
                <a:gridCol w="1706140"/>
                <a:gridCol w="1706140"/>
                <a:gridCol w="1706140"/>
                <a:gridCol w="1706140"/>
                <a:gridCol w="17061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Department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Agreement Quotas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mobility Used last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Internship mobility used last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Applications this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Quotas this 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Architecture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Business Administration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Civil 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Electrical and Electronics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Industrial 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Mechanical 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Molecular Biology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3196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33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183914" y="33863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j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j-lt"/>
              </a:rPr>
              <a:t> 2016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9989052" y="3692861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9989051" y="6488700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912" y="1688463"/>
            <a:ext cx="883086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Training Staff Mobility Usage by departments (5 Quotas)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135233"/>
              </p:ext>
            </p:extLst>
          </p:nvPr>
        </p:nvGraphicFramePr>
        <p:xfrm>
          <a:off x="581219" y="2317644"/>
          <a:ext cx="9804057" cy="439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79"/>
                <a:gridCol w="2262981"/>
                <a:gridCol w="2241631"/>
                <a:gridCol w="2894755"/>
                <a:gridCol w="1960811"/>
              </a:tblGrid>
              <a:tr h="89193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Fatih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Yalçın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(x2)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Language School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ITC International TEFL Certificate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Czech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Republic,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Parague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88832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Ceyhun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Seyhun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Demets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Language School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ITC International TEFL Certificate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Czech Republic,Parague</a:t>
                      </a:r>
                    </a:p>
                  </a:txBody>
                  <a:tcPr marL="12700" marR="12700" marT="12700" marB="0" anchor="b"/>
                </a:tc>
              </a:tr>
              <a:tr h="87043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Yakup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Sönmez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International Office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University of Murcia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Spain, Murcia</a:t>
                      </a:r>
                    </a:p>
                  </a:txBody>
                  <a:tcPr marL="12700" marR="12700" marT="12700" marB="0" anchor="b"/>
                </a:tc>
              </a:tr>
              <a:tr h="87043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Gülay Yalçın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Computer Eng.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HIPEAC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Italy</a:t>
                      </a:r>
                    </a:p>
                  </a:txBody>
                  <a:tcPr marL="12700" marR="12700" marT="12700" marB="0" anchor="b"/>
                </a:tc>
              </a:tr>
              <a:tr h="87043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Elif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Bengü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Educational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Sciences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Graz University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Austria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98362" y="2703852"/>
            <a:ext cx="1357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Consortium +1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2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33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183914" y="33863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j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j-lt"/>
              </a:rPr>
              <a:t> 2016</a:t>
            </a:r>
            <a:endParaRPr lang="en-US" dirty="0">
              <a:solidFill>
                <a:schemeClr val="lt1"/>
              </a:solidFill>
              <a:latin typeface="+mj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9989052" y="3692861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9989051" y="6488700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3912" y="1505147"/>
            <a:ext cx="8830861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Teaching Staff Mobility Usage by departments (8 Quotas)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 </a:t>
            </a:r>
            <a:endParaRPr lang="en-US" sz="18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216093"/>
              </p:ext>
            </p:extLst>
          </p:nvPr>
        </p:nvGraphicFramePr>
        <p:xfrm>
          <a:off x="1187965" y="1990801"/>
          <a:ext cx="9688058" cy="475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183"/>
                <a:gridCol w="2172795"/>
                <a:gridCol w="2490168"/>
                <a:gridCol w="2604301"/>
                <a:gridCol w="1937611"/>
              </a:tblGrid>
              <a:tr h="65955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Eyüp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Doğan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Economics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Friedrich-Alexander University Erlangen (FAU)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Germany</a:t>
                      </a:r>
                    </a:p>
                  </a:txBody>
                  <a:tcPr marL="12700" marR="12700" marT="12700" marB="0" anchor="b"/>
                </a:tc>
              </a:tr>
              <a:tr h="4888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Beniamino Polimeni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Architecture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DICAR Politecnico di Bari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Italy </a:t>
                      </a:r>
                    </a:p>
                  </a:txBody>
                  <a:tcPr marL="12700" marR="12700" marT="12700" marB="0" anchor="b"/>
                </a:tc>
              </a:tr>
              <a:tr h="65955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Ömer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Faruk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Genç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Business Administration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PFH Private University of Applied Sciences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Germany</a:t>
                      </a:r>
                    </a:p>
                  </a:txBody>
                  <a:tcPr marL="12700" marR="12700" marT="12700" marB="0" anchor="b"/>
                </a:tc>
              </a:tr>
              <a:tr h="65955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Ebru Genç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Business Administration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PFH Private University of Applied Sciences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Germany</a:t>
                      </a:r>
                    </a:p>
                  </a:txBody>
                  <a:tcPr marL="12700" marR="12700" marT="12700" marB="0" anchor="b"/>
                </a:tc>
              </a:tr>
              <a:tr h="488807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Burak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Asiliskender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Architecture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University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of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Applied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Arts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Austria</a:t>
                      </a:r>
                    </a:p>
                  </a:txBody>
                  <a:tcPr marL="12700" marR="12700" marT="12700" marB="0" anchor="b"/>
                </a:tc>
              </a:tr>
              <a:tr h="477949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Nilüfer Yöney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Architecture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University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of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Applied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pt-PT" sz="1600" b="1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Arts</a:t>
                      </a:r>
                      <a:r>
                        <a:rPr lang="pt-PT" sz="1600" b="1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Austria</a:t>
                      </a:r>
                    </a:p>
                  </a:txBody>
                  <a:tcPr marL="12700" marR="12700" marT="12700" marB="0" anchor="b"/>
                </a:tc>
              </a:tr>
              <a:tr h="65955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Aimilia Voulvouli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Cultural Technology and Communication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University of Aegean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Greece</a:t>
                      </a:r>
                    </a:p>
                  </a:txBody>
                  <a:tcPr marL="12700" marR="12700" marT="12700" marB="0" anchor="b"/>
                </a:tc>
              </a:tr>
              <a:tr h="65955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Heiko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Schuss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Business Administration</a:t>
                      </a:r>
                    </a:p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University of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Rjeka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Croatia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00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n-lt"/>
              </a:rPr>
              <a:t> 2017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5054" y="1688429"/>
            <a:ext cx="11063415" cy="489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   Teaching </a:t>
            </a:r>
            <a:r>
              <a:rPr lang="en-US" sz="2800" b="1" dirty="0"/>
              <a:t>Staff Mobility Usage by departments </a:t>
            </a:r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009871"/>
              </p:ext>
            </p:extLst>
          </p:nvPr>
        </p:nvGraphicFramePr>
        <p:xfrm>
          <a:off x="1192231" y="2547420"/>
          <a:ext cx="8107520" cy="388286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6880"/>
                <a:gridCol w="2026880"/>
                <a:gridCol w="2026880"/>
                <a:gridCol w="2026880"/>
              </a:tblGrid>
              <a:tr h="62982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Department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Institution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Mobility Type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Ömer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Faruk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Genç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Business Administration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Brest Business School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France</a:t>
                      </a:r>
                      <a:endParaRPr lang="en-US" sz="1600" b="1" dirty="0"/>
                    </a:p>
                  </a:txBody>
                  <a:tcPr/>
                </a:tc>
              </a:tr>
              <a:tr h="767832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Ebru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Genç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Business Administration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Brest Business School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France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Ahmet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Önen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Electrical and Electronics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University of Seville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Spain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Prof. Dr. </a:t>
                      </a:r>
                      <a:r>
                        <a:rPr lang="en-US" b="1" dirty="0" err="1" smtClean="0"/>
                        <a:t>Bülent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Yılmaz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Electrical and Electronics Engineering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Piraeus</a:t>
                      </a:r>
                      <a:r>
                        <a:rPr lang="en-US" sz="1600" b="1" baseline="0" dirty="0" smtClean="0"/>
                        <a:t> University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Greece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Assistant Professor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Yusuf </a:t>
                      </a:r>
                      <a:r>
                        <a:rPr lang="en-US" b="1" dirty="0" err="1" smtClean="0"/>
                        <a:t>Çağatay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Erşan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Civil</a:t>
                      </a:r>
                      <a:r>
                        <a:rPr lang="en-US" b="1" baseline="0" dirty="0" smtClean="0"/>
                        <a:t> Engineering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Ghent University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Belgium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52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n-lt"/>
              </a:rPr>
              <a:t> 2017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Training Staff </a:t>
            </a:r>
            <a:r>
              <a:rPr lang="en-US" sz="2800" b="1" dirty="0"/>
              <a:t>Mobility Usage by departments </a:t>
            </a:r>
            <a:r>
              <a:rPr lang="en-US" sz="2800" b="1" dirty="0" smtClean="0"/>
              <a:t>(</a:t>
            </a:r>
            <a:r>
              <a:rPr lang="en-US" sz="2800" b="1" dirty="0"/>
              <a:t>5</a:t>
            </a:r>
            <a:r>
              <a:rPr lang="en-US" sz="2800" b="1" dirty="0" smtClean="0"/>
              <a:t> </a:t>
            </a:r>
            <a:r>
              <a:rPr lang="en-US" sz="2800" b="1" dirty="0"/>
              <a:t>Quotas</a:t>
            </a:r>
            <a:r>
              <a:rPr lang="en-US" sz="2800" b="1" dirty="0" smtClean="0"/>
              <a:t>)</a:t>
            </a:r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pPr algn="ctr"/>
            <a:r>
              <a:rPr lang="en-US" sz="1800" b="1" dirty="0" smtClean="0"/>
              <a:t>7quotas Left</a:t>
            </a:r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1 left from 2017 project. This should be used until May 2018</a:t>
            </a:r>
            <a:endParaRPr lang="en-US" sz="1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04722"/>
              </p:ext>
            </p:extLst>
          </p:nvPr>
        </p:nvGraphicFramePr>
        <p:xfrm>
          <a:off x="1192231" y="2547420"/>
          <a:ext cx="8107520" cy="26110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6880"/>
                <a:gridCol w="2026880"/>
                <a:gridCol w="2026880"/>
                <a:gridCol w="2026880"/>
              </a:tblGrid>
              <a:tr h="62982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Department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Erasmus Experience Before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Mobility Type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Ömer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Faruk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Genç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Business Administration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Teaching</a:t>
                      </a:r>
                      <a:endParaRPr lang="en-US" sz="1600" b="1" dirty="0"/>
                    </a:p>
                  </a:txBody>
                  <a:tcPr/>
                </a:tc>
              </a:tr>
              <a:tr h="767832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Ebru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Genç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Business Administration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Yes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Teaching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Ahmet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Önen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Electrical and Electronics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No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Teaching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482587"/>
              </p:ext>
            </p:extLst>
          </p:nvPr>
        </p:nvGraphicFramePr>
        <p:xfrm>
          <a:off x="813746" y="2317645"/>
          <a:ext cx="9113356" cy="3943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607"/>
                <a:gridCol w="2103553"/>
                <a:gridCol w="2083707"/>
                <a:gridCol w="2690818"/>
                <a:gridCol w="1822671"/>
              </a:tblGrid>
              <a:tr h="80090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Emeric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Abrignani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International Office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University of Murcia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İspanya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797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İbrahim </a:t>
                      </a:r>
                      <a:r>
                        <a:rPr lang="en-US" sz="1400" b="1" i="0" u="none" strike="noStrike" cap="none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Alsancak</a:t>
                      </a:r>
                      <a:endParaRPr lang="en-US" sz="14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Political Science and Public Administration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Brno University of Technology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Czech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Republic,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Prague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78159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İbrahim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Hakan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Gover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School of Languages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78159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Emeric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Abrignani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cap="none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International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Office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Brno University of Technology</a:t>
                      </a:r>
                    </a:p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Czech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Republic,Prague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  <a:tr h="781592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4839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n-lt"/>
              </a:rPr>
              <a:t> 2018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5054" y="1688429"/>
            <a:ext cx="11063415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   Teaching </a:t>
            </a:r>
            <a:r>
              <a:rPr lang="en-US" sz="2800" b="1" dirty="0"/>
              <a:t>Staff Mobility Usage by departments </a:t>
            </a:r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endParaRPr lang="en-US" sz="2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r>
              <a:rPr lang="en-US" sz="1800" b="1" dirty="0" smtClean="0"/>
              <a:t>3 left from this project</a:t>
            </a:r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381037"/>
              </p:ext>
            </p:extLst>
          </p:nvPr>
        </p:nvGraphicFramePr>
        <p:xfrm>
          <a:off x="1192231" y="2390858"/>
          <a:ext cx="8107520" cy="33425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26880"/>
                <a:gridCol w="2026880"/>
                <a:gridCol w="2026880"/>
                <a:gridCol w="2026880"/>
              </a:tblGrid>
              <a:tr h="62982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Department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Institution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Mobility Type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Heiko</a:t>
                      </a:r>
                      <a:r>
                        <a:rPr lang="en-US" sz="1600" b="1" baseline="0" dirty="0" smtClean="0"/>
                        <a:t> schuss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Business Administration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Alexandur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Ioan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Cuza</a:t>
                      </a:r>
                      <a:r>
                        <a:rPr lang="en-US" sz="1600" b="1" baseline="0" dirty="0" smtClean="0"/>
                        <a:t> University of IASI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Romania</a:t>
                      </a:r>
                      <a:endParaRPr lang="en-US" sz="1600" b="1" dirty="0"/>
                    </a:p>
                  </a:txBody>
                  <a:tcPr/>
                </a:tc>
              </a:tr>
              <a:tr h="767832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Eyüp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Doğan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Business Administration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Alexandur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Ioan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Cuza</a:t>
                      </a:r>
                      <a:r>
                        <a:rPr lang="en-US" sz="1600" b="1" baseline="0" dirty="0" smtClean="0"/>
                        <a:t> University of IASI</a:t>
                      </a:r>
                      <a:endParaRPr lang="en-US" sz="1600" b="1" dirty="0" smtClean="0"/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Romania</a:t>
                      </a:r>
                      <a:endParaRPr lang="en-US" sz="1600" b="1" dirty="0"/>
                    </a:p>
                  </a:txBody>
                  <a:tcPr/>
                </a:tc>
              </a:tr>
              <a:tr h="54032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Ali </a:t>
                      </a:r>
                      <a:r>
                        <a:rPr lang="en-US" sz="1600" b="1" dirty="0" err="1" smtClean="0"/>
                        <a:t>İhsan</a:t>
                      </a:r>
                      <a:r>
                        <a:rPr lang="en-US" sz="1600" b="1" dirty="0" smtClean="0"/>
                        <a:t> </a:t>
                      </a:r>
                      <a:r>
                        <a:rPr lang="en-US" sz="1600" b="1" dirty="0" err="1" smtClean="0"/>
                        <a:t>Özdemir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Business Administration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Brest Business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France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161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 smtClean="0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 smtClean="0">
                <a:solidFill>
                  <a:schemeClr val="lt1"/>
                </a:solidFill>
                <a:latin typeface="+mn-lt"/>
              </a:rPr>
              <a:t> 2018</a:t>
            </a: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6617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</a:rPr>
              <a:t>Staff mobility applications:</a:t>
            </a:r>
            <a:r>
              <a:rPr lang="en-US" sz="1800" b="1" dirty="0"/>
              <a:t> </a:t>
            </a:r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5 applications</a:t>
            </a:r>
          </a:p>
          <a:p>
            <a:endParaRPr lang="en-US" sz="1800" b="1" dirty="0"/>
          </a:p>
          <a:p>
            <a:r>
              <a:rPr lang="en-US" sz="1800" b="1" dirty="0" smtClean="0"/>
              <a:t>1 Teaching</a:t>
            </a:r>
          </a:p>
          <a:p>
            <a:endParaRPr lang="en-US" sz="1800" b="1" dirty="0"/>
          </a:p>
          <a:p>
            <a:r>
              <a:rPr lang="en-US" sz="1800" b="1" dirty="0" smtClean="0"/>
              <a:t>4 Training</a:t>
            </a:r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>
                <a:solidFill>
                  <a:srgbClr val="800000"/>
                </a:solidFill>
              </a:rPr>
              <a:t>Quota for this term</a:t>
            </a:r>
          </a:p>
          <a:p>
            <a:endParaRPr lang="en-US" sz="1800" b="1" dirty="0">
              <a:solidFill>
                <a:srgbClr val="800000"/>
              </a:solidFill>
            </a:endParaRPr>
          </a:p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</a:rPr>
              <a:t>3 teaching staff </a:t>
            </a:r>
          </a:p>
          <a:p>
            <a:endParaRPr lang="en-US" sz="1800" b="1" dirty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chemeClr val="tx1"/>
                </a:solidFill>
              </a:rPr>
              <a:t>6</a:t>
            </a:r>
            <a:r>
              <a:rPr lang="en-US" sz="1800" b="1" dirty="0" smtClean="0">
                <a:solidFill>
                  <a:schemeClr val="tx1"/>
                </a:solidFill>
              </a:rPr>
              <a:t> training staff (1 until 2018 May)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 smtClean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 smtClean="0"/>
              <a:t> </a:t>
            </a:r>
            <a:endParaRPr lang="en-US" sz="1800" b="1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16561403"/>
              </p:ext>
            </p:extLst>
          </p:nvPr>
        </p:nvGraphicFramePr>
        <p:xfrm>
          <a:off x="6803996" y="1690825"/>
          <a:ext cx="4706974" cy="3577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9206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708</Words>
  <Application>Microsoft Macintosh PowerPoint</Application>
  <PresentationFormat>Custom</PresentationFormat>
  <Paragraphs>489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Agenda Items</vt:lpstr>
      <vt:lpstr>Student Mobility Extra Quotas</vt:lpstr>
      <vt:lpstr>Erasmus@AGU 2016</vt:lpstr>
      <vt:lpstr>Erasmus@AGU 2016</vt:lpstr>
      <vt:lpstr>Erasmus@AGU 2017</vt:lpstr>
      <vt:lpstr>Erasmus@AGU 2017</vt:lpstr>
      <vt:lpstr>Erasmus@AGU 2018</vt:lpstr>
      <vt:lpstr>Erasmus@AGU 2018</vt:lpstr>
      <vt:lpstr>New Applications</vt:lpstr>
      <vt:lpstr>New Applications</vt:lpstr>
      <vt:lpstr>Erasmus@AGU 2017</vt:lpstr>
      <vt:lpstr>Erasmus@AGU 2017</vt:lpstr>
      <vt:lpstr>What’s Next?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agu</cp:lastModifiedBy>
  <cp:revision>71</cp:revision>
  <dcterms:modified xsi:type="dcterms:W3CDTF">2018-03-16T11:46:40Z</dcterms:modified>
</cp:coreProperties>
</file>